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emf" ContentType="image/x-emf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1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8" r:id="rId3"/>
    <p:sldId id="264" r:id="rId4"/>
    <p:sldId id="265" r:id="rId5"/>
    <p:sldId id="267" r:id="rId6"/>
    <p:sldId id="279" r:id="rId7"/>
    <p:sldId id="268" r:id="rId8"/>
    <p:sldId id="269" r:id="rId9"/>
    <p:sldId id="280" r:id="rId10"/>
    <p:sldId id="271" r:id="rId11"/>
    <p:sldId id="270" r:id="rId12"/>
    <p:sldId id="272" r:id="rId13"/>
    <p:sldId id="274" r:id="rId14"/>
    <p:sldId id="275" r:id="rId15"/>
    <p:sldId id="276" r:id="rId16"/>
    <p:sldId id="281" r:id="rId17"/>
    <p:sldId id="277" r:id="rId18"/>
    <p:sldId id="278" r:id="rId19"/>
  </p:sldIdLst>
  <p:sldSz cx="9144000" cy="6858000" type="screen4x3"/>
  <p:notesSz cx="6797675" cy="9874250"/>
  <p:defaultTextStyle>
    <a:defPPr>
      <a:defRPr lang="en-GB"/>
    </a:defPPr>
    <a:lvl1pPr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1pPr>
    <a:lvl2pPr marL="4572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2pPr>
    <a:lvl3pPr marL="9144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3pPr>
    <a:lvl4pPr marL="13716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4pPr>
    <a:lvl5pPr marL="18288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395"/>
    <a:srgbClr val="FF6600"/>
    <a:srgbClr val="2A6AB3"/>
    <a:srgbClr val="DFE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76" autoAdjust="0"/>
    <p:restoredTop sz="90700" autoAdjust="0"/>
  </p:normalViewPr>
  <p:slideViewPr>
    <p:cSldViewPr snapToGrid="0" showGuides="1">
      <p:cViewPr>
        <p:scale>
          <a:sx n="100" d="100"/>
          <a:sy n="100" d="100"/>
        </p:scale>
        <p:origin x="-1072" y="104"/>
      </p:cViewPr>
      <p:guideLst>
        <p:guide orient="horz" pos="603"/>
        <p:guide orient="horz" pos="299"/>
        <p:guide orient="horz" pos="2074"/>
        <p:guide orient="horz" pos="4144"/>
        <p:guide orient="horz" pos="699"/>
        <p:guide orient="horz" pos="1941"/>
        <p:guide orient="horz" pos="101"/>
        <p:guide orient="horz" pos="417"/>
        <p:guide pos="240"/>
        <p:guide pos="5520"/>
        <p:guide pos="4469"/>
        <p:guide pos="3418"/>
        <p:guide pos="2362"/>
        <p:guide pos="2879"/>
        <p:guide pos="2783"/>
        <p:guide pos="2975"/>
      </p:guideLst>
    </p:cSldViewPr>
  </p:slideViewPr>
  <p:outlineViewPr>
    <p:cViewPr varScale="1">
      <p:scale>
        <a:sx n="170" d="200"/>
        <a:sy n="170" d="200"/>
      </p:scale>
      <p:origin x="-784" y="-8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fld id="{26391C01-1D33-4C88-9C59-BD7949ED8CBF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308808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1.png>
</file>

<file path=ppt/media/image3.jpeg>
</file>

<file path=ppt/media/image4.jpeg>
</file>

<file path=ppt/media/image5.png>
</file>

<file path=ppt/media/image6.jpeg>
</file>

<file path=ppt/media/media1.mp4>
</file>

<file path=ppt/media/media2.mov>
</file>

<file path=ppt/media/media3.mov>
</file>

<file path=ppt/media/media4.mov>
</file>

<file path=ppt/media/media5.mov>
</file>

<file path=ppt/media/media6.mov>
</file>

<file path=ppt/media/media7.mov>
</file>

<file path=ppt/media/media8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6799263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dt"/>
          </p:nvPr>
        </p:nvSpPr>
        <p:spPr bwMode="auto">
          <a:xfrm>
            <a:off x="3851275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8" name="Rectangle 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30275" y="741363"/>
            <a:ext cx="4933950" cy="3698875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9" name="Rectangle 7"/>
          <p:cNvSpPr>
            <a:spLocks noGrp="1" noChangeArrowheads="1"/>
          </p:cNvSpPr>
          <p:nvPr>
            <p:ph type="body"/>
          </p:nvPr>
        </p:nvSpPr>
        <p:spPr bwMode="auto">
          <a:xfrm>
            <a:off x="906463" y="4691063"/>
            <a:ext cx="4981575" cy="4438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CH" smtClean="0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0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81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3851275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fld id="{FE4620FC-5404-4E8D-AA15-7C685E11D267}" type="slidenum">
              <a:rPr lang="en-GB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1064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jpeg"/><Relationship Id="rId5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8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109663"/>
            <a:ext cx="8382000" cy="1089025"/>
          </a:xfrm>
        </p:spPr>
        <p:txBody>
          <a:bodyPr tIns="45720" bIns="45720"/>
          <a:lstStyle>
            <a:lvl1pPr>
              <a:defRPr sz="3200"/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3518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2305050"/>
            <a:ext cx="8382000" cy="776288"/>
          </a:xfr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135187" name="Grafik 20" descr="footer.jpg"/>
          <p:cNvPicPr>
            <a:picLocks noChangeAspect="1"/>
          </p:cNvPicPr>
          <p:nvPr userDrawn="1"/>
        </p:nvPicPr>
        <p:blipFill>
          <a:blip r:embed="rId2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pic>
        <p:nvPicPr>
          <p:cNvPr id="17" name="Grafik 16" descr="pic_titel_1.jpg"/>
          <p:cNvPicPr>
            <a:picLocks noChangeAspect="1"/>
          </p:cNvPicPr>
          <p:nvPr userDrawn="1"/>
        </p:nvPicPr>
        <p:blipFill>
          <a:blip r:embed="rId3"/>
          <a:srcRect b="1765"/>
          <a:stretch>
            <a:fillRect/>
          </a:stretch>
        </p:blipFill>
        <p:spPr>
          <a:xfrm>
            <a:off x="-1587" y="3292475"/>
            <a:ext cx="9144000" cy="3286125"/>
          </a:xfrm>
          <a:prstGeom prst="rect">
            <a:avLst/>
          </a:prstGeom>
        </p:spPr>
      </p:pic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pic>
        <p:nvPicPr>
          <p:cNvPr id="22" name="Picture 12" descr="eth_ologo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8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109663"/>
            <a:ext cx="8382000" cy="1089025"/>
          </a:xfrm>
        </p:spPr>
        <p:txBody>
          <a:bodyPr tIns="45720" bIns="45720"/>
          <a:lstStyle>
            <a:lvl1pPr>
              <a:defRPr sz="3200"/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3518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2305050"/>
            <a:ext cx="8382000" cy="776288"/>
          </a:xfr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135187" name="Grafik 20" descr="footer.jpg"/>
          <p:cNvPicPr>
            <a:picLocks noChangeAspect="1"/>
          </p:cNvPicPr>
          <p:nvPr userDrawn="1"/>
        </p:nvPicPr>
        <p:blipFill>
          <a:blip r:embed="rId2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pic>
        <p:nvPicPr>
          <p:cNvPr id="22" name="Picture 12" descr="eth_ologo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Grafik 14" descr="pic_titel_2.jpg"/>
          <p:cNvPicPr>
            <a:picLocks noChangeAspect="1"/>
          </p:cNvPicPr>
          <p:nvPr userDrawn="1"/>
        </p:nvPicPr>
        <p:blipFill>
          <a:blip r:embed="rId4"/>
          <a:srcRect t="1765"/>
          <a:stretch>
            <a:fillRect/>
          </a:stretch>
        </p:blipFill>
        <p:spPr>
          <a:xfrm>
            <a:off x="-1587" y="3292475"/>
            <a:ext cx="9144000" cy="3286125"/>
          </a:xfrm>
          <a:prstGeom prst="rect">
            <a:avLst/>
          </a:prstGeom>
        </p:spPr>
      </p:pic>
      <p:pic>
        <p:nvPicPr>
          <p:cNvPr id="14" name="Grafik 13" descr="muster_logo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67575" y="152807"/>
            <a:ext cx="825879" cy="32344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CA343B0-3342-4D55-8156-0324F09499EE}" type="datetime2">
              <a:rPr lang="de-DE" smtClean="0"/>
              <a:pPr/>
              <a:t>Montag, 19. Dezember 11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9F85DD-1765-4155-BE31-DCDCF098BCB6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hg.jpg"/>
          <p:cNvPicPr>
            <a:picLocks noChangeAspect="1"/>
          </p:cNvPicPr>
          <p:nvPr userDrawn="1"/>
        </p:nvPicPr>
        <p:blipFill>
          <a:blip r:embed="rId2"/>
          <a:srcRect t="13959"/>
          <a:stretch>
            <a:fillRect/>
          </a:stretch>
        </p:blipFill>
        <p:spPr>
          <a:xfrm>
            <a:off x="0" y="957263"/>
            <a:ext cx="9144000" cy="567213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1000" y="1528764"/>
            <a:ext cx="8382000" cy="1052512"/>
          </a:xfrm>
        </p:spPr>
        <p:txBody>
          <a:bodyPr>
            <a:normAutofit/>
          </a:bodyPr>
          <a:lstStyle>
            <a:lvl1pPr algn="l">
              <a:defRPr sz="2800" b="1" cap="all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81000" y="2620962"/>
            <a:ext cx="8382000" cy="1970088"/>
          </a:xfrm>
        </p:spPr>
        <p:txBody>
          <a:bodyPr anchor="t" anchorCtr="0">
            <a:noAutofit/>
          </a:bodyPr>
          <a:lstStyle>
            <a:lvl1pPr marL="0" indent="0">
              <a:buNone/>
              <a:defRPr sz="2000">
                <a:solidFill>
                  <a:schemeClr val="accent4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3862AB-DB0E-4AB6-A196-7A9757B5D5D5}" type="datetime2">
              <a:rPr lang="de-DE" smtClean="0"/>
              <a:pPr/>
              <a:t>Montag, 19. Dezember 11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9C2B8F2-8E09-4AC6-98B7-19679AD855BE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81000" y="1751013"/>
            <a:ext cx="4114800" cy="4678362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751013"/>
            <a:ext cx="4114800" cy="4678362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4DC03E-1051-4A9F-A814-9D467E3FC61E}" type="datetime2">
              <a:rPr lang="de-DE" smtClean="0"/>
              <a:pPr/>
              <a:t>Montag, 19. Dezember 11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26CA804-C4CD-44ED-9306-9FDEDB422600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81C182-9011-41AD-B7AB-8AB2C2994CAE}" type="datetime2">
              <a:rPr lang="de-DE" smtClean="0"/>
              <a:pPr/>
              <a:t>Montag, 19. Dezember 11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98229F4-D04A-4D3F-B0C5-1ADC171ACFA0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48C54ED-AD98-40BC-B9DB-CFCB917B845A}" type="datetime2">
              <a:rPr lang="de-DE" smtClean="0"/>
              <a:pPr/>
              <a:t>Montag, 19. Dezember 11</a:t>
            </a:fld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C576A38-9ED5-47EA-8F4B-032E003524A9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91F31F7-A41E-4D39-81A1-53A33384BAD1}" type="datetime2">
              <a:rPr lang="de-DE" smtClean="0"/>
              <a:pPr/>
              <a:t>Montag, 19. Dezember 11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F7EB3D-6C05-42A2-B999-E4832731EF43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957263"/>
            <a:ext cx="9144000" cy="56213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jpeg"/><Relationship Id="rId11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61" name="Grafik 20" descr="footer.jpg"/>
          <p:cNvPicPr>
            <a:picLocks noChangeAspect="1"/>
          </p:cNvPicPr>
          <p:nvPr userDrawn="1"/>
        </p:nvPicPr>
        <p:blipFill>
          <a:blip r:embed="rId10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13415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957261"/>
            <a:ext cx="8382000" cy="7667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dirty="0" smtClean="0"/>
              <a:t>Mastertitelformat bearbeiten</a:t>
            </a:r>
          </a:p>
        </p:txBody>
      </p:sp>
      <p:sp>
        <p:nvSpPr>
          <p:cNvPr id="13415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751013"/>
            <a:ext cx="8382000" cy="4678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9" name="Line 16"/>
          <p:cNvSpPr>
            <a:spLocks noChangeShapeType="1"/>
          </p:cNvSpPr>
          <p:nvPr userDrawn="1"/>
        </p:nvSpPr>
        <p:spPr bwMode="auto">
          <a:xfrm>
            <a:off x="2185988" y="6697663"/>
            <a:ext cx="0" cy="176212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0" name="Line 16"/>
          <p:cNvSpPr>
            <a:spLocks noChangeShapeType="1"/>
          </p:cNvSpPr>
          <p:nvPr userDrawn="1"/>
        </p:nvSpPr>
        <p:spPr bwMode="auto">
          <a:xfrm>
            <a:off x="7091363" y="6697663"/>
            <a:ext cx="0" cy="176212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32" name="Datumsplatzhalter 18"/>
          <p:cNvSpPr>
            <a:spLocks noGrp="1"/>
          </p:cNvSpPr>
          <p:nvPr>
            <p:ph type="dt" sz="half" idx="2"/>
          </p:nvPr>
        </p:nvSpPr>
        <p:spPr bwMode="auto">
          <a:xfrm>
            <a:off x="292100" y="6635750"/>
            <a:ext cx="182245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fld id="{9D2B4C2A-971D-45BE-BF51-D2352592CAB5}" type="datetime2">
              <a:rPr lang="de-DE" smtClean="0"/>
              <a:pPr/>
              <a:t>Montag, 19. Dezember 11</a:t>
            </a:fld>
            <a:endParaRPr lang="de-DE"/>
          </a:p>
        </p:txBody>
      </p:sp>
      <p:sp>
        <p:nvSpPr>
          <p:cNvPr id="33" name="Foliennummernplatzhalter 19"/>
          <p:cNvSpPr>
            <a:spLocks noGrp="1"/>
          </p:cNvSpPr>
          <p:nvPr>
            <p:ph type="sldNum" sz="quarter" idx="4"/>
          </p:nvPr>
        </p:nvSpPr>
        <p:spPr bwMode="auto">
          <a:xfrm>
            <a:off x="7204075" y="6635750"/>
            <a:ext cx="16383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4" name="Fußzeilenplatzhalter 20"/>
          <p:cNvSpPr>
            <a:spLocks noGrp="1"/>
          </p:cNvSpPr>
          <p:nvPr>
            <p:ph type="ftr" sz="quarter" idx="3"/>
          </p:nvPr>
        </p:nvSpPr>
        <p:spPr bwMode="auto">
          <a:xfrm>
            <a:off x="2239963" y="6635750"/>
            <a:ext cx="4773612" cy="4492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r>
              <a:rPr lang="de-DE" dirty="0" err="1" smtClean="0"/>
              <a:t>Modelling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Simulating</a:t>
            </a:r>
            <a:r>
              <a:rPr lang="de-DE" dirty="0" smtClean="0"/>
              <a:t> </a:t>
            </a:r>
            <a:r>
              <a:rPr lang="de-DE" dirty="0" err="1" smtClean="0"/>
              <a:t>Social</a:t>
            </a:r>
            <a:r>
              <a:rPr lang="de-DE" dirty="0" smtClean="0"/>
              <a:t> Systems </a:t>
            </a:r>
            <a:r>
              <a:rPr lang="de-DE" dirty="0" err="1" smtClean="0"/>
              <a:t>with</a:t>
            </a:r>
            <a:r>
              <a:rPr lang="de-DE" dirty="0" smtClean="0"/>
              <a:t> MATLAB</a:t>
            </a:r>
            <a:endParaRPr lang="de-DE" dirty="0"/>
          </a:p>
        </p:txBody>
      </p:sp>
      <p:pic>
        <p:nvPicPr>
          <p:cNvPr id="17" name="Picture 12" descr="eth_ologo"/>
          <p:cNvPicPr>
            <a:picLocks noChangeAspect="1" noChangeArrowheads="1"/>
          </p:cNvPicPr>
          <p:nvPr userDrawn="1"/>
        </p:nvPicPr>
        <p:blipFill>
          <a:blip r:embed="rId11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1" r:id="rId2"/>
    <p:sldLayoutId id="2147483653" r:id="rId3"/>
    <p:sldLayoutId id="2147483654" r:id="rId4"/>
    <p:sldLayoutId id="2147483655" r:id="rId5"/>
    <p:sldLayoutId id="2147483657" r:id="rId6"/>
    <p:sldLayoutId id="2147483658" r:id="rId7"/>
    <p:sldLayoutId id="2147483660" r:id="rId8"/>
  </p:sldLayoutIdLst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rtl="0" fontAlgn="base"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9pPr>
    </p:titleStyle>
    <p:bodyStyle>
      <a:lvl1pPr marL="361950" indent="-36195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16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42888" algn="l" rtl="0" fontAlgn="base">
        <a:lnSpc>
          <a:spcPts val="2200"/>
        </a:lnSpc>
        <a:spcBef>
          <a:spcPts val="400"/>
        </a:spcBef>
        <a:spcAft>
          <a:spcPct val="0"/>
        </a:spcAft>
        <a:buClr>
          <a:schemeClr val="accent3"/>
        </a:buClr>
        <a:buFont typeface="Wingdings" pitchFamily="16" charset="2"/>
        <a:buChar char="§"/>
        <a:defRPr sz="2000">
          <a:solidFill>
            <a:schemeClr val="tx1"/>
          </a:solidFill>
          <a:latin typeface="+mn-lt"/>
          <a:ea typeface="+mn-ea"/>
        </a:defRPr>
      </a:lvl2pPr>
      <a:lvl3pPr marL="957263" indent="-190500" algn="l" rtl="0" fontAlgn="base">
        <a:lnSpc>
          <a:spcPts val="2000"/>
        </a:lnSpc>
        <a:spcBef>
          <a:spcPts val="4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600">
          <a:solidFill>
            <a:schemeClr val="tx1"/>
          </a:solidFill>
          <a:latin typeface="+mn-lt"/>
          <a:ea typeface="+mn-ea"/>
        </a:defRPr>
      </a:lvl3pPr>
      <a:lvl4pPr marL="1343025" indent="-195263" algn="l" rtl="0" fontAlgn="base">
        <a:lnSpc>
          <a:spcPts val="1800"/>
        </a:lnSpc>
        <a:spcBef>
          <a:spcPts val="2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400">
          <a:solidFill>
            <a:schemeClr val="tx1"/>
          </a:solidFill>
          <a:latin typeface="+mn-lt"/>
          <a:ea typeface="+mn-ea"/>
        </a:defRPr>
      </a:lvl4pPr>
      <a:lvl5pPr marL="1524000" indent="-96838" algn="l" rtl="0" fontAlgn="base">
        <a:spcBef>
          <a:spcPct val="200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5pPr>
      <a:lvl6pPr marL="19812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6pPr>
      <a:lvl7pPr marL="24384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7pPr>
      <a:lvl8pPr marL="28956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8pPr>
      <a:lvl9pPr marL="33528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5.png"/><Relationship Id="rId1" Type="http://schemas.microsoft.com/office/2007/relationships/media" Target="../media/media4.mov"/><Relationship Id="rId2" Type="http://schemas.openxmlformats.org/officeDocument/2006/relationships/video" Target="../media/media4.mo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6.png"/><Relationship Id="rId1" Type="http://schemas.microsoft.com/office/2007/relationships/media" Target="../media/media5.mov"/><Relationship Id="rId2" Type="http://schemas.openxmlformats.org/officeDocument/2006/relationships/video" Target="../media/media5.mov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8.png"/><Relationship Id="rId1" Type="http://schemas.microsoft.com/office/2007/relationships/media" Target="../media/media6.mov"/><Relationship Id="rId2" Type="http://schemas.openxmlformats.org/officeDocument/2006/relationships/video" Target="../media/media6.mo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9.png"/><Relationship Id="rId1" Type="http://schemas.microsoft.com/office/2007/relationships/media" Target="../media/media7.mov"/><Relationship Id="rId2" Type="http://schemas.openxmlformats.org/officeDocument/2006/relationships/video" Target="../media/media7.mov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21.png"/><Relationship Id="rId1" Type="http://schemas.microsoft.com/office/2007/relationships/media" Target="../media/media8.mov"/><Relationship Id="rId2" Type="http://schemas.openxmlformats.org/officeDocument/2006/relationships/video" Target="../media/media8.mov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2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3.png"/><Relationship Id="rId1" Type="http://schemas.microsoft.com/office/2007/relationships/media" Target="../media/media3.mov"/><Relationship Id="rId2" Type="http://schemas.openxmlformats.org/officeDocument/2006/relationships/video" Target="../media/media3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Evacuation</a:t>
            </a:r>
            <a:r>
              <a:rPr lang="de-DE" dirty="0"/>
              <a:t> </a:t>
            </a:r>
            <a:r>
              <a:rPr lang="de-DE" dirty="0" err="1"/>
              <a:t>bottlenecks</a:t>
            </a:r>
            <a:r>
              <a:rPr lang="de-DE" dirty="0"/>
              <a:t> in </a:t>
            </a:r>
            <a:r>
              <a:rPr lang="de-DE" dirty="0" err="1"/>
              <a:t>flooding</a:t>
            </a:r>
            <a:r>
              <a:rPr lang="de-DE" dirty="0"/>
              <a:t> </a:t>
            </a:r>
            <a:r>
              <a:rPr lang="de-DE" dirty="0" err="1"/>
              <a:t>events</a:t>
            </a:r>
            <a:r>
              <a:rPr lang="de-DE" dirty="0"/>
              <a:t> 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Fabio Crameri &amp; Marcel </a:t>
            </a:r>
            <a:r>
              <a:rPr lang="en-GB" dirty="0" err="1" smtClean="0"/>
              <a:t>Thielmann</a:t>
            </a:r>
            <a:endParaRPr lang="en-GB" dirty="0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woexitagent_presentation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611" t="19260" r="4444" b="17408"/>
          <a:stretch/>
        </p:blipFill>
        <p:spPr>
          <a:xfrm>
            <a:off x="635000" y="2131912"/>
            <a:ext cx="8509000" cy="439588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Exits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Two</a:t>
            </a:r>
            <a:r>
              <a:rPr lang="de-CH" dirty="0" smtClean="0"/>
              <a:t> </a:t>
            </a:r>
            <a:r>
              <a:rPr lang="de-CH" dirty="0" err="1" smtClean="0"/>
              <a:t>exits</a:t>
            </a:r>
            <a:r>
              <a:rPr lang="de-CH" dirty="0" smtClean="0"/>
              <a:t>: </a:t>
            </a:r>
            <a:r>
              <a:rPr lang="de-CH" dirty="0" err="1" smtClean="0"/>
              <a:t>taking</a:t>
            </a:r>
            <a:r>
              <a:rPr lang="de-CH" dirty="0" smtClean="0"/>
              <a:t> </a:t>
            </a:r>
            <a:r>
              <a:rPr lang="de-CH" dirty="0" err="1" smtClean="0"/>
              <a:t>surrounding</a:t>
            </a:r>
            <a:r>
              <a:rPr lang="de-CH" dirty="0" smtClean="0"/>
              <a:t> </a:t>
            </a:r>
            <a:r>
              <a:rPr lang="de-CH" dirty="0" err="1" smtClean="0"/>
              <a:t>agents</a:t>
            </a:r>
            <a:r>
              <a:rPr lang="de-CH" dirty="0" smtClean="0"/>
              <a:t> </a:t>
            </a:r>
            <a:r>
              <a:rPr lang="de-CH" dirty="0" err="1" smtClean="0"/>
              <a:t>into</a:t>
            </a:r>
            <a:r>
              <a:rPr lang="de-CH" dirty="0" smtClean="0"/>
              <a:t> </a:t>
            </a:r>
            <a:r>
              <a:rPr lang="de-CH" dirty="0" err="1" smtClean="0"/>
              <a:t>account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026691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Going</a:t>
            </a:r>
            <a:r>
              <a:rPr lang="de-CH" dirty="0" smtClean="0"/>
              <a:t> </a:t>
            </a:r>
            <a:r>
              <a:rPr lang="de-CH" dirty="0" err="1" smtClean="0"/>
              <a:t>big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7" name="Inhaltsplatzhalter 2"/>
          <p:cNvSpPr txBox="1">
            <a:spLocks/>
          </p:cNvSpPr>
          <p:nvPr/>
        </p:nvSpPr>
        <p:spPr bwMode="auto">
          <a:xfrm>
            <a:off x="355600" y="6121399"/>
            <a:ext cx="8382000" cy="485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de-CH" b="1" dirty="0" smtClean="0"/>
              <a:t>55x101 m</a:t>
            </a:r>
            <a:r>
              <a:rPr lang="de-CH" dirty="0" smtClean="0"/>
              <a:t>, </a:t>
            </a:r>
            <a:r>
              <a:rPr lang="de-CH" dirty="0" err="1" smtClean="0"/>
              <a:t>resolved</a:t>
            </a:r>
            <a:r>
              <a:rPr lang="de-CH" dirty="0" smtClean="0"/>
              <a:t> down </a:t>
            </a:r>
            <a:r>
              <a:rPr lang="de-CH" dirty="0" err="1" smtClean="0"/>
              <a:t>to</a:t>
            </a:r>
            <a:r>
              <a:rPr lang="de-CH" dirty="0" smtClean="0"/>
              <a:t> 0.1 m </a:t>
            </a:r>
            <a:r>
              <a:rPr lang="de-CH" dirty="0" err="1" smtClean="0"/>
              <a:t>and</a:t>
            </a:r>
            <a:r>
              <a:rPr lang="de-CH" dirty="0"/>
              <a:t>:</a:t>
            </a:r>
            <a:r>
              <a:rPr lang="de-CH" dirty="0" smtClean="0"/>
              <a:t> 	</a:t>
            </a:r>
            <a:r>
              <a:rPr lang="de-CH" b="1" dirty="0" smtClean="0"/>
              <a:t>1000 </a:t>
            </a:r>
            <a:r>
              <a:rPr lang="de-CH" b="1" dirty="0" err="1" smtClean="0"/>
              <a:t>agents</a:t>
            </a:r>
            <a:endParaRPr lang="de-CH" b="1" dirty="0"/>
          </a:p>
        </p:txBody>
      </p:sp>
      <p:pic>
        <p:nvPicPr>
          <p:cNvPr id="9" name="zoom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38300"/>
            <a:ext cx="9144000" cy="4294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89388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 6" descr="blackDim3_BeachEvacuationOneExitStreetWidth3_Flood0_1_000000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8" t="9362" r="8334" b="12770"/>
          <a:stretch/>
        </p:blipFill>
        <p:spPr>
          <a:xfrm>
            <a:off x="0" y="1353883"/>
            <a:ext cx="9144000" cy="456431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Model </a:t>
            </a:r>
            <a:r>
              <a:rPr lang="de-CH" dirty="0" err="1" smtClean="0"/>
              <a:t>setups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368800" y="6005513"/>
            <a:ext cx="4838700" cy="700087"/>
          </a:xfrm>
        </p:spPr>
        <p:txBody>
          <a:bodyPr/>
          <a:lstStyle/>
          <a:p>
            <a:r>
              <a:rPr lang="de-CH" dirty="0" err="1"/>
              <a:t>street</a:t>
            </a:r>
            <a:r>
              <a:rPr lang="de-CH" dirty="0"/>
              <a:t> </a:t>
            </a:r>
            <a:r>
              <a:rPr lang="de-CH" dirty="0" err="1" smtClean="0"/>
              <a:t>width</a:t>
            </a:r>
            <a:r>
              <a:rPr lang="de-CH" dirty="0" smtClean="0"/>
              <a:t>: 	1 m         7 m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8" name="Pfeil nach links und rechts 7"/>
          <p:cNvSpPr/>
          <p:nvPr/>
        </p:nvSpPr>
        <p:spPr bwMode="auto">
          <a:xfrm>
            <a:off x="7772400" y="6159500"/>
            <a:ext cx="495300" cy="165100"/>
          </a:xfrm>
          <a:prstGeom prst="leftRightArrow">
            <a:avLst/>
          </a:prstGeom>
          <a:solidFill>
            <a:srgbClr val="00509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8295531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Beach </a:t>
            </a:r>
            <a:r>
              <a:rPr lang="de-CH" dirty="0" err="1" smtClean="0"/>
              <a:t>evacuation</a:t>
            </a:r>
            <a:r>
              <a:rPr lang="de-CH" dirty="0" smtClean="0"/>
              <a:t>: 7 m </a:t>
            </a:r>
            <a:r>
              <a:rPr lang="de-CH" dirty="0" err="1" smtClean="0"/>
              <a:t>wide</a:t>
            </a:r>
            <a:r>
              <a:rPr lang="de-CH" dirty="0" smtClean="0"/>
              <a:t> </a:t>
            </a:r>
            <a:r>
              <a:rPr lang="de-CH" dirty="0" err="1" smtClean="0"/>
              <a:t>spacing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pic>
        <p:nvPicPr>
          <p:cNvPr id="3" name="test_7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9722" t="3813" r="7917" b="4404"/>
          <a:stretch/>
        </p:blipFill>
        <p:spPr>
          <a:xfrm>
            <a:off x="15529" y="1587500"/>
            <a:ext cx="9128471" cy="4772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295531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each1m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6250" t="17407" r="8334" b="17037"/>
          <a:stretch/>
        </p:blipFill>
        <p:spPr>
          <a:xfrm>
            <a:off x="88900" y="1447800"/>
            <a:ext cx="8839200" cy="508793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Beach </a:t>
            </a:r>
            <a:r>
              <a:rPr lang="de-CH" dirty="0" err="1"/>
              <a:t>evacuation</a:t>
            </a:r>
            <a:r>
              <a:rPr lang="de-CH" dirty="0"/>
              <a:t>: </a:t>
            </a:r>
            <a:r>
              <a:rPr lang="de-CH" dirty="0" smtClean="0"/>
              <a:t>1 </a:t>
            </a:r>
            <a:r>
              <a:rPr lang="de-CH" dirty="0"/>
              <a:t>m </a:t>
            </a:r>
            <a:r>
              <a:rPr lang="de-CH" dirty="0" err="1"/>
              <a:t>wide</a:t>
            </a:r>
            <a:r>
              <a:rPr lang="de-CH" dirty="0"/>
              <a:t> </a:t>
            </a:r>
            <a:r>
              <a:rPr lang="de-CH" dirty="0" err="1"/>
              <a:t>spacing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8295531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Analysis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37000" y="1001713"/>
            <a:ext cx="4508500" cy="585787"/>
          </a:xfrm>
        </p:spPr>
        <p:txBody>
          <a:bodyPr/>
          <a:lstStyle/>
          <a:p>
            <a:r>
              <a:rPr lang="de-CH" b="1" dirty="0" smtClean="0"/>
              <a:t>3 m </a:t>
            </a:r>
            <a:r>
              <a:rPr lang="de-CH" dirty="0" err="1" smtClean="0"/>
              <a:t>wide</a:t>
            </a:r>
            <a:r>
              <a:rPr lang="de-CH" dirty="0" smtClean="0"/>
              <a:t> </a:t>
            </a:r>
            <a:r>
              <a:rPr lang="de-CH" dirty="0" err="1" smtClean="0"/>
              <a:t>streets</a:t>
            </a:r>
            <a:r>
              <a:rPr lang="de-CH" dirty="0" smtClean="0"/>
              <a:t> </a:t>
            </a:r>
            <a:r>
              <a:rPr lang="de-CH" dirty="0" err="1" smtClean="0"/>
              <a:t>is</a:t>
            </a:r>
            <a:r>
              <a:rPr lang="de-CH" dirty="0" smtClean="0"/>
              <a:t> </a:t>
            </a:r>
            <a:r>
              <a:rPr lang="de-CH" dirty="0" err="1" smtClean="0"/>
              <a:t>sufficient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pic>
        <p:nvPicPr>
          <p:cNvPr id="10" name="Bild 9" descr="AnalysisMULTI_BeachEvacuationOneExitStreetWidth1_Flood0_1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00" y="1497121"/>
            <a:ext cx="7415248" cy="506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295531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Beach </a:t>
            </a:r>
            <a:r>
              <a:rPr lang="de-CH" dirty="0" err="1" smtClean="0"/>
              <a:t>evacuation</a:t>
            </a:r>
            <a:r>
              <a:rPr lang="de-CH" dirty="0" smtClean="0"/>
              <a:t>: </a:t>
            </a:r>
            <a:r>
              <a:rPr lang="de-CH" dirty="0"/>
              <a:t>3</a:t>
            </a:r>
            <a:r>
              <a:rPr lang="de-CH" dirty="0" smtClean="0"/>
              <a:t> m </a:t>
            </a:r>
            <a:r>
              <a:rPr lang="de-CH" dirty="0" err="1" smtClean="0"/>
              <a:t>wide</a:t>
            </a:r>
            <a:r>
              <a:rPr lang="de-CH" dirty="0" smtClean="0"/>
              <a:t> </a:t>
            </a:r>
            <a:r>
              <a:rPr lang="de-CH" dirty="0" err="1" smtClean="0"/>
              <a:t>spacing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482600" y="6134100"/>
            <a:ext cx="8661400" cy="473074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de-CH" dirty="0" err="1" smtClean="0"/>
              <a:t>Visualization</a:t>
            </a:r>
            <a:r>
              <a:rPr lang="de-CH" dirty="0" smtClean="0"/>
              <a:t> </a:t>
            </a:r>
            <a:r>
              <a:rPr lang="de-CH" dirty="0" err="1" smtClean="0"/>
              <a:t>is</a:t>
            </a:r>
            <a:r>
              <a:rPr lang="de-CH" dirty="0" smtClean="0"/>
              <a:t> also </a:t>
            </a:r>
            <a:r>
              <a:rPr lang="de-CH" dirty="0" err="1" smtClean="0"/>
              <a:t>computationally</a:t>
            </a:r>
            <a:r>
              <a:rPr lang="de-CH" dirty="0" smtClean="0"/>
              <a:t> </a:t>
            </a:r>
            <a:r>
              <a:rPr lang="de-CH" dirty="0" smtClean="0"/>
              <a:t>expensive!</a:t>
            </a:r>
            <a:endParaRPr lang="de-CH" dirty="0"/>
          </a:p>
        </p:txBody>
      </p:sp>
      <p:pic>
        <p:nvPicPr>
          <p:cNvPr id="3" name="beach3d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8889" t="10338" r="8333" b="10634"/>
          <a:stretch/>
        </p:blipFill>
        <p:spPr>
          <a:xfrm>
            <a:off x="0" y="1473200"/>
            <a:ext cx="9128304" cy="461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425201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Conclusions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1000" y="1751013"/>
            <a:ext cx="8661400" cy="4678362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de-CH" dirty="0" err="1" smtClean="0"/>
              <a:t>Computationally</a:t>
            </a:r>
            <a:r>
              <a:rPr lang="de-CH" dirty="0" smtClean="0"/>
              <a:t> </a:t>
            </a:r>
            <a:r>
              <a:rPr lang="de-CH" dirty="0" err="1" smtClean="0"/>
              <a:t>efficient</a:t>
            </a:r>
            <a:r>
              <a:rPr lang="de-CH" dirty="0" smtClean="0"/>
              <a:t> </a:t>
            </a:r>
            <a:r>
              <a:rPr lang="de-CH" dirty="0" err="1" smtClean="0"/>
              <a:t>codes</a:t>
            </a:r>
            <a:r>
              <a:rPr lang="de-CH" dirty="0" smtClean="0"/>
              <a:t> </a:t>
            </a:r>
            <a:r>
              <a:rPr lang="de-CH" dirty="0" err="1" smtClean="0"/>
              <a:t>needed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large </a:t>
            </a:r>
            <a:r>
              <a:rPr lang="de-CH" dirty="0" err="1" smtClean="0"/>
              <a:t>scale</a:t>
            </a:r>
            <a:r>
              <a:rPr lang="de-CH" dirty="0" smtClean="0"/>
              <a:t> </a:t>
            </a:r>
            <a:r>
              <a:rPr lang="de-CH" dirty="0" err="1" smtClean="0"/>
              <a:t>escape</a:t>
            </a:r>
            <a:r>
              <a:rPr lang="de-CH" dirty="0" smtClean="0"/>
              <a:t> </a:t>
            </a:r>
            <a:r>
              <a:rPr lang="de-CH" dirty="0" err="1" smtClean="0"/>
              <a:t>panic</a:t>
            </a:r>
            <a:r>
              <a:rPr lang="de-CH" dirty="0" smtClean="0"/>
              <a:t> </a:t>
            </a:r>
            <a:r>
              <a:rPr lang="de-CH" dirty="0" err="1" smtClean="0"/>
              <a:t>modelling</a:t>
            </a:r>
            <a:endParaRPr lang="de-CH" dirty="0" smtClean="0"/>
          </a:p>
          <a:p>
            <a:pPr>
              <a:spcAft>
                <a:spcPts val="1200"/>
              </a:spcAft>
            </a:pPr>
            <a:r>
              <a:rPr lang="de-CH" dirty="0" smtClean="0"/>
              <a:t>Fastest </a:t>
            </a:r>
            <a:r>
              <a:rPr lang="de-CH" dirty="0" err="1" smtClean="0"/>
              <a:t>path</a:t>
            </a:r>
            <a:r>
              <a:rPr lang="de-CH" dirty="0" smtClean="0"/>
              <a:t> </a:t>
            </a:r>
            <a:r>
              <a:rPr lang="de-CH" dirty="0" err="1" smtClean="0"/>
              <a:t>formulation</a:t>
            </a:r>
            <a:r>
              <a:rPr lang="de-CH" dirty="0" smtClean="0"/>
              <a:t> </a:t>
            </a:r>
            <a:r>
              <a:rPr lang="de-CH" dirty="0" err="1" smtClean="0"/>
              <a:t>increases</a:t>
            </a:r>
            <a:r>
              <a:rPr lang="de-CH" dirty="0" smtClean="0"/>
              <a:t> </a:t>
            </a:r>
            <a:r>
              <a:rPr lang="de-CH" dirty="0" err="1" smtClean="0"/>
              <a:t>realistic</a:t>
            </a:r>
            <a:r>
              <a:rPr lang="de-CH" dirty="0" smtClean="0"/>
              <a:t> </a:t>
            </a:r>
            <a:r>
              <a:rPr lang="de-CH" dirty="0" err="1" smtClean="0"/>
              <a:t>behaviour</a:t>
            </a:r>
            <a:endParaRPr lang="de-CH" dirty="0" smtClean="0"/>
          </a:p>
          <a:p>
            <a:pPr>
              <a:spcAft>
                <a:spcPts val="1200"/>
              </a:spcAft>
            </a:pPr>
            <a:r>
              <a:rPr lang="de-CH" dirty="0" smtClean="0"/>
              <a:t>...</a:t>
            </a:r>
            <a:r>
              <a:rPr lang="de-CH" dirty="0" err="1" smtClean="0"/>
              <a:t>including</a:t>
            </a:r>
            <a:r>
              <a:rPr lang="de-CH" dirty="0" smtClean="0"/>
              <a:t> </a:t>
            </a:r>
            <a:r>
              <a:rPr lang="de-CH" dirty="0" err="1" smtClean="0"/>
              <a:t>agents</a:t>
            </a:r>
            <a:r>
              <a:rPr lang="de-CH" dirty="0" smtClean="0"/>
              <a:t> </a:t>
            </a:r>
            <a:r>
              <a:rPr lang="de-CH" dirty="0" err="1" smtClean="0"/>
              <a:t>into</a:t>
            </a:r>
            <a:r>
              <a:rPr lang="de-CH" dirty="0" smtClean="0"/>
              <a:t> </a:t>
            </a:r>
            <a:r>
              <a:rPr lang="de-CH" dirty="0" err="1" smtClean="0"/>
              <a:t>this</a:t>
            </a:r>
            <a:r>
              <a:rPr lang="de-CH" dirty="0" smtClean="0"/>
              <a:t> </a:t>
            </a:r>
            <a:r>
              <a:rPr lang="de-CH" dirty="0" err="1" smtClean="0"/>
              <a:t>formulation</a:t>
            </a:r>
            <a:r>
              <a:rPr lang="de-CH" dirty="0" smtClean="0"/>
              <a:t>, </a:t>
            </a:r>
            <a:r>
              <a:rPr lang="de-CH" dirty="0" err="1" smtClean="0"/>
              <a:t>too</a:t>
            </a:r>
            <a:r>
              <a:rPr lang="de-CH" dirty="0" smtClean="0"/>
              <a:t>.</a:t>
            </a:r>
          </a:p>
          <a:p>
            <a:pPr>
              <a:spcAft>
                <a:spcPts val="1200"/>
              </a:spcAft>
            </a:pPr>
            <a:r>
              <a:rPr lang="de-CH" dirty="0" smtClean="0"/>
              <a:t>In </a:t>
            </a:r>
            <a:r>
              <a:rPr lang="de-CH" dirty="0" err="1" smtClean="0"/>
              <a:t>our</a:t>
            </a:r>
            <a:r>
              <a:rPr lang="de-CH" dirty="0" smtClean="0"/>
              <a:t> </a:t>
            </a:r>
            <a:r>
              <a:rPr lang="de-CH" dirty="0" err="1" smtClean="0"/>
              <a:t>model</a:t>
            </a:r>
            <a:r>
              <a:rPr lang="de-CH" dirty="0" smtClean="0"/>
              <a:t>, 3 m </a:t>
            </a:r>
            <a:r>
              <a:rPr lang="de-CH" dirty="0" err="1" smtClean="0"/>
              <a:t>wide</a:t>
            </a:r>
            <a:r>
              <a:rPr lang="de-CH" dirty="0" smtClean="0"/>
              <a:t> </a:t>
            </a:r>
            <a:r>
              <a:rPr lang="de-CH" dirty="0" err="1" smtClean="0"/>
              <a:t>escape</a:t>
            </a:r>
            <a:r>
              <a:rPr lang="de-CH" dirty="0" smtClean="0"/>
              <a:t> </a:t>
            </a:r>
            <a:r>
              <a:rPr lang="de-CH" dirty="0" err="1" smtClean="0"/>
              <a:t>roads</a:t>
            </a:r>
            <a:r>
              <a:rPr lang="de-CH" dirty="0" smtClean="0"/>
              <a:t> </a:t>
            </a:r>
            <a:r>
              <a:rPr lang="de-CH" dirty="0" err="1" smtClean="0"/>
              <a:t>are</a:t>
            </a:r>
            <a:r>
              <a:rPr lang="de-CH" dirty="0" smtClean="0"/>
              <a:t> </a:t>
            </a:r>
            <a:r>
              <a:rPr lang="de-CH" dirty="0" err="1" smtClean="0"/>
              <a:t>sufficient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an </a:t>
            </a:r>
            <a:r>
              <a:rPr lang="de-CH" dirty="0" err="1" smtClean="0"/>
              <a:t>effective</a:t>
            </a:r>
            <a:r>
              <a:rPr lang="de-CH" dirty="0" smtClean="0"/>
              <a:t> </a:t>
            </a:r>
            <a:r>
              <a:rPr lang="de-CH" dirty="0" err="1" smtClean="0"/>
              <a:t>evacuation</a:t>
            </a:r>
            <a:endParaRPr lang="de-CH" dirty="0" smtClean="0"/>
          </a:p>
          <a:p>
            <a:pPr marL="0" indent="0">
              <a:buNone/>
            </a:pPr>
            <a:endParaRPr lang="de-CH" dirty="0" smtClean="0"/>
          </a:p>
          <a:p>
            <a:pPr marL="0" indent="0">
              <a:buNone/>
            </a:pPr>
            <a:r>
              <a:rPr lang="de-CH" dirty="0"/>
              <a:t>	</a:t>
            </a:r>
            <a:r>
              <a:rPr lang="de-CH" dirty="0" smtClean="0"/>
              <a:t>					</a:t>
            </a:r>
            <a:r>
              <a:rPr lang="de-CH" sz="4400" b="1" dirty="0" err="1" smtClean="0">
                <a:solidFill>
                  <a:srgbClr val="005395"/>
                </a:solidFill>
              </a:rPr>
              <a:t>Thank</a:t>
            </a:r>
            <a:r>
              <a:rPr lang="de-CH" sz="4400" b="1" dirty="0" smtClean="0">
                <a:solidFill>
                  <a:srgbClr val="005395"/>
                </a:solidFill>
              </a:rPr>
              <a:t> </a:t>
            </a:r>
            <a:r>
              <a:rPr lang="de-CH" sz="4400" b="1" dirty="0" err="1" smtClean="0">
                <a:solidFill>
                  <a:srgbClr val="005395"/>
                </a:solidFill>
              </a:rPr>
              <a:t>you</a:t>
            </a:r>
            <a:r>
              <a:rPr lang="de-CH" sz="4400" b="1" dirty="0" smtClean="0">
                <a:solidFill>
                  <a:srgbClr val="005395"/>
                </a:solidFill>
              </a:rPr>
              <a:t>!</a:t>
            </a:r>
          </a:p>
          <a:p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8295531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3732522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Motivation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GB" dirty="0" smtClean="0"/>
              <a:t>Beaches are preferred </a:t>
            </a:r>
            <a:r>
              <a:rPr lang="en-GB" dirty="0"/>
              <a:t>human </a:t>
            </a:r>
            <a:r>
              <a:rPr lang="en-GB" dirty="0" smtClean="0"/>
              <a:t>settlements</a:t>
            </a:r>
          </a:p>
          <a:p>
            <a:pPr>
              <a:spcAft>
                <a:spcPts val="1200"/>
              </a:spcAft>
            </a:pPr>
            <a:r>
              <a:rPr lang="en-GB" dirty="0"/>
              <a:t>Tsunamis &amp; </a:t>
            </a:r>
            <a:r>
              <a:rPr lang="en-GB" dirty="0" smtClean="0"/>
              <a:t>flooding</a:t>
            </a:r>
          </a:p>
          <a:p>
            <a:pPr>
              <a:spcAft>
                <a:spcPts val="1200"/>
              </a:spcAft>
            </a:pPr>
            <a:r>
              <a:rPr lang="en-GB" dirty="0" smtClean="0"/>
              <a:t>Need </a:t>
            </a:r>
            <a:r>
              <a:rPr lang="en-GB" dirty="0"/>
              <a:t>for efficient evacuation</a:t>
            </a:r>
          </a:p>
          <a:p>
            <a:pPr>
              <a:spcAft>
                <a:spcPts val="1200"/>
              </a:spcAft>
            </a:pPr>
            <a:r>
              <a:rPr lang="en-GB" dirty="0"/>
              <a:t>Life security vs. </a:t>
            </a:r>
            <a:r>
              <a:rPr lang="en-GB" dirty="0" smtClean="0"/>
              <a:t>economy</a:t>
            </a:r>
            <a:endParaRPr lang="en-GB" dirty="0"/>
          </a:p>
          <a:p>
            <a:pPr>
              <a:spcAft>
                <a:spcPts val="1200"/>
              </a:spcAft>
            </a:pPr>
            <a:r>
              <a:rPr lang="en-GB" b="1" dirty="0">
                <a:solidFill>
                  <a:srgbClr val="FF0000"/>
                </a:solidFill>
              </a:rPr>
              <a:t>We want the credit points!</a:t>
            </a:r>
          </a:p>
          <a:p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</a:t>
            </a:fld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1000" y="2616199"/>
            <a:ext cx="8382000" cy="3813175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GB" dirty="0"/>
              <a:t>Numerical modelling (MATLAB)</a:t>
            </a:r>
          </a:p>
          <a:p>
            <a:pPr>
              <a:spcAft>
                <a:spcPts val="1200"/>
              </a:spcAft>
            </a:pPr>
            <a:r>
              <a:rPr lang="en-GB" dirty="0" smtClean="0"/>
              <a:t>Continuous model:</a:t>
            </a:r>
            <a:r>
              <a:rPr lang="en-GB" dirty="0"/>
              <a:t> </a:t>
            </a:r>
            <a:r>
              <a:rPr lang="en-GB" dirty="0" smtClean="0"/>
              <a:t>Agents </a:t>
            </a:r>
            <a:r>
              <a:rPr lang="en-GB" dirty="0"/>
              <a:t>are modelled </a:t>
            </a:r>
            <a:r>
              <a:rPr lang="en-GB" dirty="0" smtClean="0"/>
              <a:t>separately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0512164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Forces on agents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Psychological/social </a:t>
            </a:r>
            <a:r>
              <a:rPr lang="en-GB" dirty="0" smtClean="0"/>
              <a:t>forces</a:t>
            </a:r>
            <a:endParaRPr lang="en-GB" dirty="0"/>
          </a:p>
          <a:p>
            <a:pPr lvl="1"/>
            <a:r>
              <a:rPr lang="en-GB" dirty="0" smtClean="0">
                <a:solidFill>
                  <a:srgbClr val="FF0000"/>
                </a:solidFill>
              </a:rPr>
              <a:t>Surrounding agents</a:t>
            </a:r>
          </a:p>
          <a:p>
            <a:pPr lvl="1"/>
            <a:r>
              <a:rPr lang="en-GB" dirty="0" smtClean="0">
                <a:solidFill>
                  <a:srgbClr val="FF0000"/>
                </a:solidFill>
              </a:rPr>
              <a:t>Walls</a:t>
            </a:r>
          </a:p>
          <a:p>
            <a:pPr lvl="1"/>
            <a:r>
              <a:rPr lang="en-GB" dirty="0" smtClean="0">
                <a:solidFill>
                  <a:srgbClr val="008000"/>
                </a:solidFill>
              </a:rPr>
              <a:t>Exits</a:t>
            </a:r>
          </a:p>
          <a:p>
            <a:pPr lvl="1"/>
            <a:r>
              <a:rPr lang="en-GB" dirty="0" smtClean="0">
                <a:solidFill>
                  <a:srgbClr val="FF0000"/>
                </a:solidFill>
              </a:rPr>
              <a:t>Flood</a:t>
            </a:r>
          </a:p>
          <a:p>
            <a:pPr marL="385762" lvl="1" indent="0">
              <a:buNone/>
            </a:pPr>
            <a:endParaRPr lang="en-GB" dirty="0"/>
          </a:p>
          <a:p>
            <a:r>
              <a:rPr lang="en-GB" dirty="0"/>
              <a:t>Physical forces (normal &amp; tangential)</a:t>
            </a:r>
          </a:p>
          <a:p>
            <a:pPr lvl="1"/>
            <a:r>
              <a:rPr lang="en-GB" dirty="0" smtClean="0">
                <a:solidFill>
                  <a:srgbClr val="FF0000"/>
                </a:solidFill>
              </a:rPr>
              <a:t>Surrounding agents</a:t>
            </a:r>
          </a:p>
          <a:p>
            <a:pPr lvl="1"/>
            <a:r>
              <a:rPr lang="en-GB" dirty="0" smtClean="0">
                <a:solidFill>
                  <a:srgbClr val="008000"/>
                </a:solidFill>
              </a:rPr>
              <a:t>Walls</a:t>
            </a:r>
            <a:endParaRPr lang="en-GB" dirty="0">
              <a:solidFill>
                <a:srgbClr val="008000"/>
              </a:solidFill>
            </a:endParaRPr>
          </a:p>
          <a:p>
            <a:endParaRPr lang="de-CH" dirty="0" smtClean="0"/>
          </a:p>
          <a:p>
            <a:endParaRPr lang="de-CH" dirty="0"/>
          </a:p>
          <a:p>
            <a:pPr marL="0" indent="0" algn="ctr">
              <a:buNone/>
            </a:pPr>
            <a:r>
              <a:rPr lang="de-CH" sz="2000" dirty="0" smtClean="0">
                <a:solidFill>
                  <a:srgbClr val="FF0000"/>
                </a:solidFill>
              </a:rPr>
              <a:t>repulsive </a:t>
            </a:r>
            <a:r>
              <a:rPr lang="de-CH" sz="2000" dirty="0" smtClean="0"/>
              <a:t>/ </a:t>
            </a:r>
            <a:r>
              <a:rPr lang="de-CH" sz="2000" dirty="0" err="1" smtClean="0">
                <a:solidFill>
                  <a:srgbClr val="008000"/>
                </a:solidFill>
              </a:rPr>
              <a:t>attractive</a:t>
            </a:r>
            <a:endParaRPr lang="de-CH" dirty="0">
              <a:solidFill>
                <a:srgbClr val="008000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4</a:t>
            </a:fld>
            <a:endParaRPr lang="de-DE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899" y="1752600"/>
            <a:ext cx="2705101" cy="60467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7391400" y="6210300"/>
            <a:ext cx="1752600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 dirty="0" smtClean="0"/>
              <a:t>Helbing et al. 2000</a:t>
            </a:r>
            <a:endParaRPr lang="de-DE" sz="1200" dirty="0"/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4900" y="3949700"/>
            <a:ext cx="2151380" cy="355600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4899" y="4495800"/>
            <a:ext cx="2537326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99292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Exits</a:t>
            </a:r>
            <a:endParaRPr lang="en-GB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1000" y="1509713"/>
            <a:ext cx="8382000" cy="4678362"/>
          </a:xfrm>
        </p:spPr>
        <p:txBody>
          <a:bodyPr/>
          <a:lstStyle/>
          <a:p>
            <a:r>
              <a:rPr lang="en-GB" dirty="0" smtClean="0"/>
              <a:t>Direct, straight, attractive force towards the exit</a:t>
            </a:r>
            <a:endParaRPr lang="en-GB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en-GB" smtClean="0"/>
              <a:pPr/>
              <a:t>Montag, 19. Dezember 11</a:t>
            </a:fld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smtClean="0"/>
              <a:t>Departement/Institut/Gruppe</a:t>
            </a:r>
            <a:endParaRPr lang="en-GB"/>
          </a:p>
        </p:txBody>
      </p:sp>
      <p:pic>
        <p:nvPicPr>
          <p:cNvPr id="10" name="+Model2_direct_1b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6389" t="16543" r="17083" b="16296"/>
          <a:stretch/>
        </p:blipFill>
        <p:spPr>
          <a:xfrm>
            <a:off x="557353" y="2095500"/>
            <a:ext cx="7723047" cy="438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589388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11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Exits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1000" y="1471613"/>
            <a:ext cx="8597900" cy="4678362"/>
          </a:xfrm>
        </p:spPr>
        <p:txBody>
          <a:bodyPr/>
          <a:lstStyle/>
          <a:p>
            <a:r>
              <a:rPr lang="de-CH" dirty="0" err="1" smtClean="0"/>
              <a:t>Agents</a:t>
            </a:r>
            <a:r>
              <a:rPr lang="de-CH" dirty="0" smtClean="0"/>
              <a:t> do not </a:t>
            </a:r>
            <a:r>
              <a:rPr lang="de-CH" dirty="0" err="1" smtClean="0"/>
              <a:t>behave</a:t>
            </a:r>
            <a:r>
              <a:rPr lang="de-CH" dirty="0" smtClean="0"/>
              <a:t> in a </a:t>
            </a:r>
            <a:r>
              <a:rPr lang="de-CH" dirty="0" err="1" smtClean="0"/>
              <a:t>realistic</a:t>
            </a:r>
            <a:r>
              <a:rPr lang="de-CH" dirty="0" smtClean="0"/>
              <a:t> </a:t>
            </a:r>
            <a:r>
              <a:rPr lang="de-CH" dirty="0" err="1" smtClean="0"/>
              <a:t>manner</a:t>
            </a:r>
            <a:endParaRPr lang="de-CH" dirty="0" smtClean="0"/>
          </a:p>
          <a:p>
            <a:pPr marL="0" indent="0">
              <a:buNone/>
            </a:pPr>
            <a:endParaRPr lang="de-CH" dirty="0" smtClean="0"/>
          </a:p>
          <a:p>
            <a:pPr marL="0" indent="0">
              <a:buNone/>
            </a:pPr>
            <a:r>
              <a:rPr lang="de-CH" dirty="0"/>
              <a:t>	</a:t>
            </a:r>
            <a:r>
              <a:rPr lang="de-CH" dirty="0" smtClean="0"/>
              <a:t>		</a:t>
            </a:r>
            <a:r>
              <a:rPr lang="de-CH" b="1" dirty="0" smtClean="0">
                <a:solidFill>
                  <a:srgbClr val="005395"/>
                </a:solidFill>
              </a:rPr>
              <a:t>fast </a:t>
            </a:r>
            <a:r>
              <a:rPr lang="de-CH" b="1" dirty="0" err="1" smtClean="0">
                <a:solidFill>
                  <a:srgbClr val="005395"/>
                </a:solidFill>
              </a:rPr>
              <a:t>marching</a:t>
            </a:r>
            <a:r>
              <a:rPr lang="de-CH" b="1" dirty="0" smtClean="0">
                <a:solidFill>
                  <a:srgbClr val="005395"/>
                </a:solidFill>
              </a:rPr>
              <a:t> </a:t>
            </a:r>
            <a:r>
              <a:rPr lang="de-CH" b="1" dirty="0" err="1" smtClean="0">
                <a:solidFill>
                  <a:srgbClr val="005395"/>
                </a:solidFill>
              </a:rPr>
              <a:t>alghorithm</a:t>
            </a:r>
            <a:r>
              <a:rPr lang="de-CH" b="1" dirty="0" smtClean="0">
                <a:solidFill>
                  <a:srgbClr val="005395"/>
                </a:solidFill>
              </a:rPr>
              <a:t> </a:t>
            </a:r>
            <a:r>
              <a:rPr lang="de-CH" sz="1800" dirty="0" smtClean="0"/>
              <a:t>(</a:t>
            </a:r>
            <a:r>
              <a:rPr lang="de-CH" sz="1800" dirty="0" err="1" smtClean="0"/>
              <a:t>Sethian</a:t>
            </a:r>
            <a:r>
              <a:rPr lang="de-CH" sz="1800" dirty="0" smtClean="0"/>
              <a:t> 1996</a:t>
            </a:r>
            <a:r>
              <a:rPr lang="de-CH" sz="1800" dirty="0" smtClean="0"/>
              <a:t>)</a:t>
            </a:r>
            <a:endParaRPr lang="de-CH" dirty="0" smtClean="0"/>
          </a:p>
          <a:p>
            <a:r>
              <a:rPr lang="de-CH" dirty="0" err="1" smtClean="0"/>
              <a:t>Buildings</a:t>
            </a:r>
            <a:r>
              <a:rPr lang="de-CH" dirty="0" smtClean="0"/>
              <a:t> </a:t>
            </a:r>
            <a:r>
              <a:rPr lang="de-CH" dirty="0" err="1" smtClean="0"/>
              <a:t>are</a:t>
            </a:r>
            <a:r>
              <a:rPr lang="de-CH" dirty="0" smtClean="0"/>
              <a:t> </a:t>
            </a:r>
            <a:r>
              <a:rPr lang="de-CH" dirty="0" err="1" smtClean="0"/>
              <a:t>represented</a:t>
            </a:r>
            <a:r>
              <a:rPr lang="de-CH" dirty="0" smtClean="0"/>
              <a:t> </a:t>
            </a:r>
            <a:r>
              <a:rPr lang="de-CH" dirty="0" err="1" smtClean="0"/>
              <a:t>as</a:t>
            </a:r>
            <a:r>
              <a:rPr lang="de-CH" dirty="0" smtClean="0"/>
              <a:t> </a:t>
            </a:r>
            <a:r>
              <a:rPr lang="de-CH" dirty="0" err="1" smtClean="0"/>
              <a:t>regions</a:t>
            </a:r>
            <a:r>
              <a:rPr lang="de-CH" dirty="0" smtClean="0"/>
              <a:t> </a:t>
            </a:r>
            <a:r>
              <a:rPr lang="de-CH" dirty="0" err="1" smtClean="0"/>
              <a:t>with</a:t>
            </a:r>
            <a:r>
              <a:rPr lang="de-CH" dirty="0" smtClean="0"/>
              <a:t> </a:t>
            </a:r>
            <a:r>
              <a:rPr lang="de-CH" dirty="0" err="1" smtClean="0"/>
              <a:t>low</a:t>
            </a:r>
            <a:r>
              <a:rPr lang="de-CH" dirty="0" smtClean="0"/>
              <a:t> </a:t>
            </a:r>
            <a:r>
              <a:rPr lang="de-CH" dirty="0" err="1" smtClean="0"/>
              <a:t>velocity</a:t>
            </a:r>
            <a:endParaRPr lang="de-CH" dirty="0" smtClean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7" name="Nach oben gebogener Pfeil 6"/>
          <p:cNvSpPr/>
          <p:nvPr/>
        </p:nvSpPr>
        <p:spPr bwMode="auto">
          <a:xfrm rot="5400000">
            <a:off x="2438400" y="2197100"/>
            <a:ext cx="596900" cy="495300"/>
          </a:xfrm>
          <a:prstGeom prst="bentUpArrow">
            <a:avLst/>
          </a:prstGeom>
          <a:solidFill>
            <a:srgbClr val="00509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8" name="Bild 7" descr="VelocityBuildings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8" t="15119" r="8194" b="17936"/>
          <a:stretch/>
        </p:blipFill>
        <p:spPr>
          <a:xfrm>
            <a:off x="1447800" y="3250632"/>
            <a:ext cx="6248400" cy="331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648838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hortest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4167" t="17313" r="4445" b="19749"/>
          <a:stretch/>
        </p:blipFill>
        <p:spPr>
          <a:xfrm>
            <a:off x="0" y="1895349"/>
            <a:ext cx="8991600" cy="4632452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Exits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1000" y="1509713"/>
            <a:ext cx="8382000" cy="4678362"/>
          </a:xfrm>
        </p:spPr>
        <p:txBody>
          <a:bodyPr/>
          <a:lstStyle/>
          <a:p>
            <a:r>
              <a:rPr lang="de-CH" dirty="0" smtClean="0"/>
              <a:t>Fast </a:t>
            </a:r>
            <a:r>
              <a:rPr lang="de-CH" dirty="0" err="1" smtClean="0"/>
              <a:t>marching</a:t>
            </a:r>
            <a:r>
              <a:rPr lang="de-CH" dirty="0" smtClean="0"/>
              <a:t> </a:t>
            </a:r>
            <a:r>
              <a:rPr lang="de-CH" dirty="0" err="1" smtClean="0"/>
              <a:t>algorithm</a:t>
            </a:r>
            <a:r>
              <a:rPr lang="de-CH" dirty="0" smtClean="0"/>
              <a:t> (</a:t>
            </a:r>
            <a:r>
              <a:rPr lang="de-DE" dirty="0" err="1" smtClean="0"/>
              <a:t>Sethian</a:t>
            </a:r>
            <a:r>
              <a:rPr lang="de-DE" dirty="0" smtClean="0"/>
              <a:t> 1996)</a:t>
            </a:r>
            <a:endParaRPr lang="de-DE" dirty="0"/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6589388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woexitnoagent_presentation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610" t="18519" r="4583" b="17593"/>
          <a:stretch/>
        </p:blipFill>
        <p:spPr>
          <a:xfrm>
            <a:off x="67991" y="1689100"/>
            <a:ext cx="9076009" cy="47371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Exits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Two</a:t>
            </a:r>
            <a:r>
              <a:rPr lang="de-CH" dirty="0" smtClean="0"/>
              <a:t> </a:t>
            </a:r>
            <a:r>
              <a:rPr lang="de-CH" dirty="0" err="1" smtClean="0"/>
              <a:t>exits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6589388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6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Exits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1000" y="1484313"/>
            <a:ext cx="8382000" cy="4678362"/>
          </a:xfrm>
        </p:spPr>
        <p:txBody>
          <a:bodyPr/>
          <a:lstStyle/>
          <a:p>
            <a:r>
              <a:rPr lang="de-CH" dirty="0" err="1" smtClean="0"/>
              <a:t>Agents</a:t>
            </a:r>
            <a:r>
              <a:rPr lang="de-CH" dirty="0" smtClean="0"/>
              <a:t> </a:t>
            </a:r>
            <a:r>
              <a:rPr lang="de-CH" dirty="0" err="1" smtClean="0"/>
              <a:t>chose</a:t>
            </a:r>
            <a:r>
              <a:rPr lang="de-CH" dirty="0" smtClean="0"/>
              <a:t> </a:t>
            </a:r>
            <a:r>
              <a:rPr lang="de-CH" dirty="0" err="1" smtClean="0"/>
              <a:t>only</a:t>
            </a:r>
            <a:r>
              <a:rPr lang="de-CH" dirty="0" smtClean="0"/>
              <a:t> </a:t>
            </a:r>
            <a:r>
              <a:rPr lang="de-CH" dirty="0" err="1" smtClean="0"/>
              <a:t>one</a:t>
            </a:r>
            <a:r>
              <a:rPr lang="de-CH" dirty="0" smtClean="0"/>
              <a:t> </a:t>
            </a:r>
            <a:r>
              <a:rPr lang="de-CH" dirty="0" err="1" smtClean="0"/>
              <a:t>exit</a:t>
            </a:r>
            <a:r>
              <a:rPr lang="de-CH" dirty="0" smtClean="0"/>
              <a:t>: </a:t>
            </a:r>
            <a:r>
              <a:rPr lang="de-CH" dirty="0" err="1" smtClean="0"/>
              <a:t>again</a:t>
            </a:r>
            <a:r>
              <a:rPr lang="de-CH" dirty="0" smtClean="0"/>
              <a:t> not </a:t>
            </a:r>
            <a:r>
              <a:rPr lang="de-CH" dirty="0" err="1" smtClean="0"/>
              <a:t>realistic</a:t>
            </a:r>
            <a:endParaRPr lang="de-CH" dirty="0" smtClean="0"/>
          </a:p>
          <a:p>
            <a:pPr marL="0" indent="0">
              <a:buNone/>
            </a:pPr>
            <a:endParaRPr lang="de-CH" dirty="0" smtClean="0"/>
          </a:p>
          <a:p>
            <a:pPr marL="0" indent="0">
              <a:buNone/>
            </a:pPr>
            <a:r>
              <a:rPr lang="de-CH" dirty="0"/>
              <a:t>	</a:t>
            </a:r>
            <a:r>
              <a:rPr lang="de-CH" dirty="0" smtClean="0"/>
              <a:t>		</a:t>
            </a:r>
            <a:r>
              <a:rPr lang="de-CH" b="1" dirty="0" err="1" smtClean="0">
                <a:solidFill>
                  <a:srgbClr val="005395"/>
                </a:solidFill>
              </a:rPr>
              <a:t>agent-weighted</a:t>
            </a:r>
            <a:r>
              <a:rPr lang="de-CH" b="1" dirty="0" smtClean="0">
                <a:solidFill>
                  <a:srgbClr val="005395"/>
                </a:solidFill>
              </a:rPr>
              <a:t> </a:t>
            </a:r>
            <a:r>
              <a:rPr lang="de-CH" b="1" dirty="0" err="1" smtClean="0">
                <a:solidFill>
                  <a:srgbClr val="005395"/>
                </a:solidFill>
              </a:rPr>
              <a:t>velocity</a:t>
            </a:r>
            <a:r>
              <a:rPr lang="de-CH" b="1" dirty="0" smtClean="0">
                <a:solidFill>
                  <a:srgbClr val="005395"/>
                </a:solidFill>
              </a:rPr>
              <a:t> </a:t>
            </a:r>
            <a:r>
              <a:rPr lang="de-CH" b="1" dirty="0" err="1" smtClean="0">
                <a:solidFill>
                  <a:srgbClr val="005395"/>
                </a:solidFill>
              </a:rPr>
              <a:t>map</a:t>
            </a:r>
            <a:endParaRPr lang="de-CH" b="1" dirty="0">
              <a:solidFill>
                <a:srgbClr val="005395"/>
              </a:solidFill>
            </a:endParaRPr>
          </a:p>
          <a:p>
            <a:pPr marL="0" indent="0">
              <a:buNone/>
            </a:pP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Montag, 19. Dezember 11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7" name="Nach oben gebogener Pfeil 6"/>
          <p:cNvSpPr/>
          <p:nvPr/>
        </p:nvSpPr>
        <p:spPr bwMode="auto">
          <a:xfrm rot="5400000">
            <a:off x="2438400" y="2197100"/>
            <a:ext cx="596900" cy="495300"/>
          </a:xfrm>
          <a:prstGeom prst="bentUpArrow">
            <a:avLst/>
          </a:prstGeom>
          <a:solidFill>
            <a:srgbClr val="00509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36000" rIns="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1">
              <a:lnSpc>
                <a:spcPts val="2400"/>
              </a:lnSpc>
              <a:spcBef>
                <a:spcPts val="600"/>
              </a:spcBef>
              <a:spcAft>
                <a:spcPct val="0"/>
              </a:spcAft>
              <a:buClr>
                <a:srgbClr val="2A6AB3"/>
              </a:buClr>
              <a:buSzPct val="110000"/>
              <a:buFont typeface="Wingdings" pitchFamily="16" charset="2"/>
              <a:buNone/>
              <a:tabLst/>
            </a:pPr>
            <a:endParaRPr kumimoji="0" lang="de-DE" sz="16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8" name="Bild 7" descr="VelocityBuildingsAgents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0" t="20186" r="8403" b="22777"/>
          <a:stretch/>
        </p:blipFill>
        <p:spPr>
          <a:xfrm>
            <a:off x="1104899" y="2812860"/>
            <a:ext cx="6934201" cy="374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65568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aster CC ETH Zürich">
  <a:themeElements>
    <a:clrScheme name="ETH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335B"/>
      </a:accent1>
      <a:accent2>
        <a:srgbClr val="005091"/>
      </a:accent2>
      <a:accent3>
        <a:srgbClr val="7FA7C8"/>
      </a:accent3>
      <a:accent4>
        <a:srgbClr val="BFD3E3"/>
      </a:accent4>
      <a:accent5>
        <a:srgbClr val="F5A858"/>
      </a:accent5>
      <a:accent6>
        <a:srgbClr val="7A4A60"/>
      </a:accent6>
      <a:hlink>
        <a:srgbClr val="52ADE7"/>
      </a:hlink>
      <a:folHlink>
        <a:srgbClr val="C7E4F7"/>
      </a:folHlink>
    </a:clrScheme>
    <a:fontScheme name="1_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lang="en-GB" sz="1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lang="en-GB" sz="1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324</Words>
  <Application>Microsoft Macintosh PowerPoint</Application>
  <PresentationFormat>Bildschirmpräsentation (4:3)</PresentationFormat>
  <Paragraphs>107</Paragraphs>
  <Slides>18</Slides>
  <Notes>0</Notes>
  <HiddenSlides>0</HiddenSlides>
  <MMClips>8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19" baseType="lpstr">
      <vt:lpstr>Master CC ETH Zürich</vt:lpstr>
      <vt:lpstr>Evacuation bottlenecks in flooding events </vt:lpstr>
      <vt:lpstr>Motivation</vt:lpstr>
      <vt:lpstr>Method</vt:lpstr>
      <vt:lpstr>Forces on agents</vt:lpstr>
      <vt:lpstr>Exits</vt:lpstr>
      <vt:lpstr>Exits</vt:lpstr>
      <vt:lpstr>Exits</vt:lpstr>
      <vt:lpstr>Exits</vt:lpstr>
      <vt:lpstr>Exits</vt:lpstr>
      <vt:lpstr>Exits</vt:lpstr>
      <vt:lpstr>Going big</vt:lpstr>
      <vt:lpstr>Model setups</vt:lpstr>
      <vt:lpstr>Beach evacuation: 7 m wide spacing</vt:lpstr>
      <vt:lpstr>Beach evacuation: 1 m wide spacing</vt:lpstr>
      <vt:lpstr>Analysis</vt:lpstr>
      <vt:lpstr>Beach evacuation: 3 m wide spacing</vt:lpstr>
      <vt:lpstr>Conclusions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Renato</dc:creator>
  <cp:lastModifiedBy>Fabio Crameri</cp:lastModifiedBy>
  <cp:revision>302</cp:revision>
  <cp:lastPrinted>2008-03-19T15:04:09Z</cp:lastPrinted>
  <dcterms:modified xsi:type="dcterms:W3CDTF">2011-12-19T16:12:38Z</dcterms:modified>
</cp:coreProperties>
</file>

<file path=docProps/thumbnail.jpeg>
</file>